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9" r:id="rId15"/>
    <p:sldId id="268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85E7-A75D-4E0D-9151-2B86D29E3EEC}" type="datetimeFigureOut">
              <a:rPr lang="pt-PT" smtClean="0"/>
              <a:t>29/11/2017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91B42-B876-4625-93EE-2665F2BA0D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47986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85E7-A75D-4E0D-9151-2B86D29E3EEC}" type="datetimeFigureOut">
              <a:rPr lang="pt-PT" smtClean="0"/>
              <a:t>29/11/2017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91B42-B876-4625-93EE-2665F2BA0D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52258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85E7-A75D-4E0D-9151-2B86D29E3EEC}" type="datetimeFigureOut">
              <a:rPr lang="pt-PT" smtClean="0"/>
              <a:t>29/11/2017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91B42-B876-4625-93EE-2665F2BA0D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00628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85E7-A75D-4E0D-9151-2B86D29E3EEC}" type="datetimeFigureOut">
              <a:rPr lang="pt-PT" smtClean="0"/>
              <a:t>29/11/2017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91B42-B876-4625-93EE-2665F2BA0D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91123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85E7-A75D-4E0D-9151-2B86D29E3EEC}" type="datetimeFigureOut">
              <a:rPr lang="pt-PT" smtClean="0"/>
              <a:t>29/11/2017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91B42-B876-4625-93EE-2665F2BA0D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542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85E7-A75D-4E0D-9151-2B86D29E3EEC}" type="datetimeFigureOut">
              <a:rPr lang="pt-PT" smtClean="0"/>
              <a:t>29/11/2017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91B42-B876-4625-93EE-2665F2BA0D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76042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85E7-A75D-4E0D-9151-2B86D29E3EEC}" type="datetimeFigureOut">
              <a:rPr lang="pt-PT" smtClean="0"/>
              <a:t>29/11/2017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91B42-B876-4625-93EE-2665F2BA0D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7420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85E7-A75D-4E0D-9151-2B86D29E3EEC}" type="datetimeFigureOut">
              <a:rPr lang="pt-PT" smtClean="0"/>
              <a:t>29/11/2017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91B42-B876-4625-93EE-2665F2BA0D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55573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85E7-A75D-4E0D-9151-2B86D29E3EEC}" type="datetimeFigureOut">
              <a:rPr lang="pt-PT" smtClean="0"/>
              <a:t>29/11/2017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91B42-B876-4625-93EE-2665F2BA0D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74795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85E7-A75D-4E0D-9151-2B86D29E3EEC}" type="datetimeFigureOut">
              <a:rPr lang="pt-PT" smtClean="0"/>
              <a:t>29/11/2017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91B42-B876-4625-93EE-2665F2BA0D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2376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85E7-A75D-4E0D-9151-2B86D29E3EEC}" type="datetimeFigureOut">
              <a:rPr lang="pt-PT" smtClean="0"/>
              <a:t>29/11/2017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91B42-B876-4625-93EE-2665F2BA0D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50058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785E7-A75D-4E0D-9151-2B86D29E3EEC}" type="datetimeFigureOut">
              <a:rPr lang="pt-PT" smtClean="0"/>
              <a:t>29/11/2017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91B42-B876-4625-93EE-2665F2BA0D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72494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7.wmf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8.wmf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" y="-541880"/>
            <a:ext cx="12192000" cy="7399880"/>
          </a:xfrm>
          <a:prstGeom prst="rect">
            <a:avLst/>
          </a:prstGeom>
        </p:spPr>
      </p:pic>
      <p:grpSp>
        <p:nvGrpSpPr>
          <p:cNvPr id="11" name="Grupo 10"/>
          <p:cNvGrpSpPr/>
          <p:nvPr/>
        </p:nvGrpSpPr>
        <p:grpSpPr>
          <a:xfrm>
            <a:off x="0" y="6443162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5" name="Grupo 14"/>
          <p:cNvGrpSpPr/>
          <p:nvPr/>
        </p:nvGrpSpPr>
        <p:grpSpPr>
          <a:xfrm>
            <a:off x="0" y="0"/>
            <a:ext cx="12192000" cy="900000"/>
            <a:chOff x="-16934" y="-66723"/>
            <a:chExt cx="12192000" cy="900000"/>
          </a:xfrm>
        </p:grpSpPr>
        <p:sp>
          <p:nvSpPr>
            <p:cNvPr id="16" name="Título 1"/>
            <p:cNvSpPr txBox="1">
              <a:spLocks/>
            </p:cNvSpPr>
            <p:nvPr/>
          </p:nvSpPr>
          <p:spPr>
            <a:xfrm>
              <a:off x="-16934" y="-66723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17" name="Imagem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8" name="CaixaDeTexto 17"/>
          <p:cNvSpPr txBox="1"/>
          <p:nvPr/>
        </p:nvSpPr>
        <p:spPr>
          <a:xfrm rot="16401121">
            <a:off x="5249332" y="3427849"/>
            <a:ext cx="2929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chemeClr val="bg1">
                    <a:lumMod val="85000"/>
                  </a:schemeClr>
                </a:solidFill>
              </a:rPr>
              <a:t>RUA DE SANTA MARGARIDA</a:t>
            </a: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520211"/>
              </p:ext>
            </p:extLst>
          </p:nvPr>
        </p:nvGraphicFramePr>
        <p:xfrm>
          <a:off x="86544" y="1227778"/>
          <a:ext cx="4280738" cy="39719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2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7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98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</a:rPr>
                        <a:t>FUNÇÃO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</a:rPr>
                        <a:t>EQUIPAMENTO PÚBLICO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875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Centro de </a:t>
                      </a: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Juventude</a:t>
                      </a: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pt-PT" sz="1200" b="1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e </a:t>
                      </a: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Pousada da Juventude</a:t>
                      </a:r>
                      <a:r>
                        <a:rPr lang="pt-PT" sz="1200" b="1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de </a:t>
                      </a: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Braga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pt-PT" sz="12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ÁREA DO TERRENO (a)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2975.00m2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ÁREA DE IMPLANTAÇÃO</a:t>
                      </a:r>
                      <a:endParaRPr lang="pt-PT" sz="12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1402.80m2</a:t>
                      </a:r>
                      <a:endParaRPr lang="pt-PT" sz="12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89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ÁREA DE LOGRADOURO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1772.20m2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ÍNDICE DE IMPLANTAÇÃO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0,6m2/m2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pt-PT" sz="12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ÁREA DO PISO 1 (R/C)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1414.80m2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ÁREA DO PISO 2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1139,50m2</a:t>
                      </a:r>
                      <a:endParaRPr lang="pt-PT" sz="12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TOTAL ÁREA DE CONSTRUÇÃO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2554.30m2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pt-PT" sz="12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TERRAÇO</a:t>
                      </a:r>
                      <a:endParaRPr lang="pt-PT" sz="12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173.20m2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CÉRCEA</a:t>
                      </a:r>
                      <a:endParaRPr lang="pt-PT" sz="12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8.80m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ALTURA MÁXIMA</a:t>
                      </a:r>
                      <a:endParaRPr lang="pt-PT" sz="12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11,59m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NÚMERO DE PISOS</a:t>
                      </a:r>
                      <a:endParaRPr lang="pt-PT" sz="12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VOLUME DE CONSTRUÇÃO</a:t>
                      </a:r>
                      <a:endParaRPr lang="pt-PT" sz="12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9746.19m3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90170" marR="9017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9" name="Tabela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12761"/>
              </p:ext>
            </p:extLst>
          </p:nvPr>
        </p:nvGraphicFramePr>
        <p:xfrm>
          <a:off x="7875861" y="1255070"/>
          <a:ext cx="4130501" cy="39348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95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5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</a:rPr>
                        <a:t>NÚMERO DE </a:t>
                      </a: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QUARTOS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</a:rPr>
                        <a:t>27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</a:rPr>
                        <a:t>LOTAÇÃO MÁXIMA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</a:rPr>
                        <a:t>100 </a:t>
                      </a:r>
                      <a:r>
                        <a:rPr lang="pt-PT" sz="1200" b="1" dirty="0" err="1">
                          <a:solidFill>
                            <a:srgbClr val="002060"/>
                          </a:solidFill>
                          <a:effectLst/>
                        </a:rPr>
                        <a:t>PAX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ÁTRIO INTERIOR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135m2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SALAS DE FORMAÇÃO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AUDITÓRIO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224 Lugares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SALA POLIVALENTE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35m2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SALA DE REUNIÕES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13m2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LOJA PONTO </a:t>
                      </a:r>
                      <a:r>
                        <a:rPr lang="pt-PT" sz="1200" b="1" kern="12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</a:t>
                      </a:r>
                      <a:endParaRPr lang="pt-PT" sz="12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66m2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GABINETE MÉDICO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14,5m2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ENFERMARIA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14,5m2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GABINETES DE TRABALHO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82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ARQUIVO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pt-PT" sz="12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pt-PT" sz="12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BAR/REFEITÓRIO</a:t>
                      </a: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92,5m2</a:t>
                      </a:r>
                    </a:p>
                  </a:txBody>
                  <a:tcPr marL="90170" marR="9017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54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ZONA</a:t>
                      </a:r>
                      <a:r>
                        <a:rPr lang="pt-PT" sz="1200" b="1" kern="12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CONVÍVIO</a:t>
                      </a:r>
                      <a:endParaRPr lang="pt-PT" sz="12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100m2</a:t>
                      </a:r>
                    </a:p>
                  </a:txBody>
                  <a:tcPr marL="90170" marR="9017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992775"/>
              </p:ext>
            </p:extLst>
          </p:nvPr>
        </p:nvGraphicFramePr>
        <p:xfrm>
          <a:off x="86544" y="5940188"/>
          <a:ext cx="4280738" cy="2450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2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7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</a:rPr>
                        <a:t>ORÇAMENTO</a:t>
                      </a:r>
                      <a:r>
                        <a:rPr lang="pt-PT" sz="1200" b="1" baseline="0" dirty="0">
                          <a:solidFill>
                            <a:srgbClr val="002060"/>
                          </a:solidFill>
                          <a:effectLst/>
                        </a:rPr>
                        <a:t> DE OBRA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0170" marR="9017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>
                          <a:solidFill>
                            <a:srgbClr val="002060"/>
                          </a:solidFill>
                          <a:effectLst/>
                        </a:rPr>
                        <a:t>1.400.000,00€</a:t>
                      </a:r>
                      <a:endParaRPr lang="pt-PT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0170" marR="9017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1" name="logo_investBraga.png">
            <a:extLst>
              <a:ext uri="{FF2B5EF4-FFF2-40B4-BE49-F238E27FC236}">
                <a16:creationId xmlns:a16="http://schemas.microsoft.com/office/drawing/2014/main" id="{E92AC093-1D5D-46FF-A400-739BA5B986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730629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5" name="CaixaDeTexto 14"/>
          <p:cNvSpPr txBox="1"/>
          <p:nvPr/>
        </p:nvSpPr>
        <p:spPr>
          <a:xfrm>
            <a:off x="10778217" y="5550221"/>
            <a:ext cx="1493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ALÇADO SUL</a:t>
            </a:r>
          </a:p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Entrada de serviço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10755896" y="3104894"/>
            <a:ext cx="1493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ALÇADO POENTE </a:t>
            </a:r>
          </a:p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Terraço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91"/>
          <a:stretch/>
        </p:blipFill>
        <p:spPr>
          <a:xfrm>
            <a:off x="515554" y="2005444"/>
            <a:ext cx="10058400" cy="4247206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908" y="-786377"/>
            <a:ext cx="9771009" cy="5500511"/>
          </a:xfrm>
          <a:prstGeom prst="rect">
            <a:avLst/>
          </a:prstGeom>
        </p:spPr>
      </p:pic>
      <p:pic>
        <p:nvPicPr>
          <p:cNvPr id="17" name="logo_investBraga.png">
            <a:extLst>
              <a:ext uri="{FF2B5EF4-FFF2-40B4-BE49-F238E27FC236}">
                <a16:creationId xmlns:a16="http://schemas.microsoft.com/office/drawing/2014/main" id="{36DBE738-0631-4A58-9F7C-C8A97B57B6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1915549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5" name="CaixaDeTexto 14"/>
          <p:cNvSpPr txBox="1"/>
          <p:nvPr/>
        </p:nvSpPr>
        <p:spPr>
          <a:xfrm>
            <a:off x="10778217" y="5841169"/>
            <a:ext cx="1493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CORTE</a:t>
            </a:r>
          </a:p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Auditório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10795922" y="2595739"/>
            <a:ext cx="1493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CORTE</a:t>
            </a:r>
          </a:p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Refeitório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06" y="697211"/>
            <a:ext cx="10058400" cy="5662295"/>
          </a:xfrm>
          <a:prstGeom prst="rect">
            <a:avLst/>
          </a:prstGeom>
        </p:spPr>
      </p:pic>
      <p:pic>
        <p:nvPicPr>
          <p:cNvPr id="16" name="logo_investBraga.png">
            <a:extLst>
              <a:ext uri="{FF2B5EF4-FFF2-40B4-BE49-F238E27FC236}">
                <a16:creationId xmlns:a16="http://schemas.microsoft.com/office/drawing/2014/main" id="{19BA5720-844C-4D1C-A207-6814540433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2961784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5" name="CaixaDeTexto 14"/>
          <p:cNvSpPr txBox="1"/>
          <p:nvPr/>
        </p:nvSpPr>
        <p:spPr>
          <a:xfrm>
            <a:off x="9903959" y="5851560"/>
            <a:ext cx="1493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CORTE</a:t>
            </a:r>
          </a:p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Átrio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9827231" y="2751603"/>
            <a:ext cx="1493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CORTE</a:t>
            </a:r>
          </a:p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Palco/Refeitório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45" y="866201"/>
            <a:ext cx="9847737" cy="5543704"/>
          </a:xfrm>
          <a:prstGeom prst="rect">
            <a:avLst/>
          </a:prstGeom>
        </p:spPr>
      </p:pic>
      <p:pic>
        <p:nvPicPr>
          <p:cNvPr id="16" name="logo_investBraga.png">
            <a:extLst>
              <a:ext uri="{FF2B5EF4-FFF2-40B4-BE49-F238E27FC236}">
                <a16:creationId xmlns:a16="http://schemas.microsoft.com/office/drawing/2014/main" id="{D58CFADC-453B-4B00-98EF-4F1504FD3C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954208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6" name="CaixaDeTexto 15"/>
          <p:cNvSpPr txBox="1"/>
          <p:nvPr/>
        </p:nvSpPr>
        <p:spPr>
          <a:xfrm>
            <a:off x="10454187" y="5450921"/>
            <a:ext cx="1847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Vista do alçado nascente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99" y="1623464"/>
            <a:ext cx="5040000" cy="378000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363" y="1623464"/>
            <a:ext cx="6722092" cy="3780000"/>
          </a:xfrm>
          <a:prstGeom prst="rect">
            <a:avLst/>
          </a:prstGeom>
        </p:spPr>
      </p:pic>
      <p:pic>
        <p:nvPicPr>
          <p:cNvPr id="14" name="logo_investBraga.png">
            <a:extLst>
              <a:ext uri="{FF2B5EF4-FFF2-40B4-BE49-F238E27FC236}">
                <a16:creationId xmlns:a16="http://schemas.microsoft.com/office/drawing/2014/main" id="{4E7345A5-0501-4721-A4AD-5A6EF998F0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4257628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6" name="CaixaDeTexto 15"/>
          <p:cNvSpPr txBox="1"/>
          <p:nvPr/>
        </p:nvSpPr>
        <p:spPr>
          <a:xfrm>
            <a:off x="10685025" y="5519161"/>
            <a:ext cx="1493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Vista do alçado norte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090" y="1757174"/>
            <a:ext cx="6585579" cy="3780000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9" y="1767566"/>
            <a:ext cx="5040000" cy="3780000"/>
          </a:xfrm>
          <a:prstGeom prst="rect">
            <a:avLst/>
          </a:prstGeom>
        </p:spPr>
      </p:pic>
      <p:pic>
        <p:nvPicPr>
          <p:cNvPr id="15" name="logo_investBraga.png">
            <a:extLst>
              <a:ext uri="{FF2B5EF4-FFF2-40B4-BE49-F238E27FC236}">
                <a16:creationId xmlns:a16="http://schemas.microsoft.com/office/drawing/2014/main" id="{38858047-A35B-42C8-AF10-5889592AA8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305417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437" y="1797628"/>
            <a:ext cx="6585580" cy="3780000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pic>
        <p:nvPicPr>
          <p:cNvPr id="2" name="Imagem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27" y="1795612"/>
            <a:ext cx="5040000" cy="3780000"/>
          </a:xfrm>
          <a:prstGeom prst="rect">
            <a:avLst/>
          </a:prstGeom>
        </p:spPr>
      </p:pic>
      <p:sp>
        <p:nvSpPr>
          <p:cNvPr id="16" name="CaixaDeTexto 15"/>
          <p:cNvSpPr txBox="1"/>
          <p:nvPr/>
        </p:nvSpPr>
        <p:spPr>
          <a:xfrm>
            <a:off x="10807507" y="5579317"/>
            <a:ext cx="1493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Vista do alçado Sul</a:t>
            </a:r>
          </a:p>
        </p:txBody>
      </p:sp>
      <p:pic>
        <p:nvPicPr>
          <p:cNvPr id="14" name="logo_investBraga.png">
            <a:extLst>
              <a:ext uri="{FF2B5EF4-FFF2-40B4-BE49-F238E27FC236}">
                <a16:creationId xmlns:a16="http://schemas.microsoft.com/office/drawing/2014/main" id="{FB968790-1A52-4BC1-B3A0-7A1ACC2F3A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312553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6" name="CaixaDeTexto 15"/>
          <p:cNvSpPr txBox="1"/>
          <p:nvPr/>
        </p:nvSpPr>
        <p:spPr>
          <a:xfrm>
            <a:off x="10426890" y="5579317"/>
            <a:ext cx="1874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Vista do alçado Poente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565" y="1772696"/>
            <a:ext cx="6585580" cy="3780000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24" y="1772696"/>
            <a:ext cx="5040000" cy="3780000"/>
          </a:xfrm>
          <a:prstGeom prst="rect">
            <a:avLst/>
          </a:prstGeom>
        </p:spPr>
      </p:pic>
      <p:pic>
        <p:nvPicPr>
          <p:cNvPr id="15" name="logo_investBraga.png">
            <a:extLst>
              <a:ext uri="{FF2B5EF4-FFF2-40B4-BE49-F238E27FC236}">
                <a16:creationId xmlns:a16="http://schemas.microsoft.com/office/drawing/2014/main" id="{28A263F0-2318-4119-8576-3DD0CBB371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21311932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6" name="CaixaDeTexto 15"/>
          <p:cNvSpPr txBox="1"/>
          <p:nvPr/>
        </p:nvSpPr>
        <p:spPr>
          <a:xfrm>
            <a:off x="10754442" y="5579317"/>
            <a:ext cx="1874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Vista do alçado Sul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566" y="1772696"/>
            <a:ext cx="6585580" cy="378000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76" y="1772696"/>
            <a:ext cx="5040000" cy="3780000"/>
          </a:xfrm>
          <a:prstGeom prst="rect">
            <a:avLst/>
          </a:prstGeom>
        </p:spPr>
      </p:pic>
      <p:pic>
        <p:nvPicPr>
          <p:cNvPr id="14" name="logo_investBraga.png">
            <a:extLst>
              <a:ext uri="{FF2B5EF4-FFF2-40B4-BE49-F238E27FC236}">
                <a16:creationId xmlns:a16="http://schemas.microsoft.com/office/drawing/2014/main" id="{D39BDDCE-819A-4690-BA89-093EBACCE4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84753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6" name="CaixaDeTexto 15"/>
          <p:cNvSpPr txBox="1"/>
          <p:nvPr/>
        </p:nvSpPr>
        <p:spPr>
          <a:xfrm>
            <a:off x="10385948" y="5569020"/>
            <a:ext cx="2160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Vista do alçado Poente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884" y="1772696"/>
            <a:ext cx="6585580" cy="3780000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24" y="1772696"/>
            <a:ext cx="5040000" cy="3780000"/>
          </a:xfrm>
          <a:prstGeom prst="rect">
            <a:avLst/>
          </a:prstGeom>
        </p:spPr>
      </p:pic>
      <p:pic>
        <p:nvPicPr>
          <p:cNvPr id="15" name="logo_investBraga.png">
            <a:extLst>
              <a:ext uri="{FF2B5EF4-FFF2-40B4-BE49-F238E27FC236}">
                <a16:creationId xmlns:a16="http://schemas.microsoft.com/office/drawing/2014/main" id="{D500B8B0-637B-4763-B738-9D2F637D86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628304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00" y="0"/>
            <a:ext cx="10871459" cy="6120000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sp>
        <p:nvSpPr>
          <p:cNvPr id="2" name="CaixaDeTexto 1"/>
          <p:cNvSpPr txBox="1"/>
          <p:nvPr/>
        </p:nvSpPr>
        <p:spPr>
          <a:xfrm>
            <a:off x="11229891" y="6104611"/>
            <a:ext cx="12474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PISO 1 (</a:t>
            </a:r>
            <a:r>
              <a:rPr lang="pt-PT" sz="1200" dirty="0">
                <a:solidFill>
                  <a:schemeClr val="accent1">
                    <a:lumMod val="50000"/>
                  </a:schemeClr>
                </a:solidFill>
              </a:rPr>
              <a:t>R/C</a:t>
            </a:r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)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5397667" y="6120000"/>
            <a:ext cx="1849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RUA DE SANTA MARGARIDA</a:t>
            </a:r>
          </a:p>
        </p:txBody>
      </p: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pic>
        <p:nvPicPr>
          <p:cNvPr id="14" name="logo_investBraga.png">
            <a:extLst>
              <a:ext uri="{FF2B5EF4-FFF2-40B4-BE49-F238E27FC236}">
                <a16:creationId xmlns:a16="http://schemas.microsoft.com/office/drawing/2014/main" id="{2B916757-0BC9-459D-B18A-69808BBA6C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1807562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81" y="139669"/>
            <a:ext cx="11293410" cy="6241941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sp>
        <p:nvSpPr>
          <p:cNvPr id="11" name="CaixaDeTexto 10"/>
          <p:cNvSpPr txBox="1"/>
          <p:nvPr/>
        </p:nvSpPr>
        <p:spPr>
          <a:xfrm>
            <a:off x="4888216" y="6239606"/>
            <a:ext cx="1849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RUA DE SANTA MARGARIDA</a:t>
            </a:r>
          </a:p>
        </p:txBody>
      </p: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5" name="CaixaDeTexto 14"/>
          <p:cNvSpPr txBox="1"/>
          <p:nvPr/>
        </p:nvSpPr>
        <p:spPr>
          <a:xfrm>
            <a:off x="10861345" y="5962607"/>
            <a:ext cx="12474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PISO 1 (</a:t>
            </a:r>
            <a:r>
              <a:rPr lang="pt-PT" sz="1200" dirty="0">
                <a:solidFill>
                  <a:schemeClr val="accent1">
                    <a:lumMod val="50000"/>
                  </a:schemeClr>
                </a:solidFill>
              </a:rPr>
              <a:t>R/C</a:t>
            </a:r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)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1902181" y="2406729"/>
            <a:ext cx="9188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rgbClr val="002060"/>
                </a:solidFill>
              </a:rPr>
              <a:t>AUDITÓRIO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8128147" y="3587828"/>
            <a:ext cx="9188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rgbClr val="002060"/>
                </a:solidFill>
              </a:rPr>
              <a:t>RECEÇÃO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9891252" y="3767891"/>
            <a:ext cx="9095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rgbClr val="002060"/>
                </a:solidFill>
              </a:rPr>
              <a:t>ENTRADA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6479572" y="2299402"/>
            <a:ext cx="596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rgbClr val="002060"/>
                </a:solidFill>
              </a:rPr>
              <a:t>ÁTRIO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6912527" y="2942077"/>
            <a:ext cx="596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 err="1">
                <a:solidFill>
                  <a:srgbClr val="002060"/>
                </a:solidFill>
              </a:rPr>
              <a:t>IPDJ</a:t>
            </a:r>
            <a:endParaRPr lang="pt-PT" sz="1200" dirty="0">
              <a:solidFill>
                <a:srgbClr val="002060"/>
              </a:solidFill>
            </a:endParaRPr>
          </a:p>
        </p:txBody>
      </p:sp>
      <p:pic>
        <p:nvPicPr>
          <p:cNvPr id="21" name="logo_investBraga.png">
            <a:extLst>
              <a:ext uri="{FF2B5EF4-FFF2-40B4-BE49-F238E27FC236}">
                <a16:creationId xmlns:a16="http://schemas.microsoft.com/office/drawing/2014/main" id="{6E0E8A6C-D02C-49A4-ADB7-541625F533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1210243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867" y="800163"/>
            <a:ext cx="10058400" cy="5559343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5" name="CaixaDeTexto 14"/>
          <p:cNvSpPr txBox="1"/>
          <p:nvPr/>
        </p:nvSpPr>
        <p:spPr>
          <a:xfrm>
            <a:off x="11229891" y="6104611"/>
            <a:ext cx="12474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PISO 1 (</a:t>
            </a:r>
            <a:r>
              <a:rPr lang="pt-PT" sz="1200" dirty="0">
                <a:solidFill>
                  <a:schemeClr val="accent1">
                    <a:lumMod val="50000"/>
                  </a:schemeClr>
                </a:solidFill>
              </a:rPr>
              <a:t>R/C</a:t>
            </a:r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)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6079067" y="2235729"/>
            <a:ext cx="965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rgbClr val="002060"/>
                </a:solidFill>
              </a:rPr>
              <a:t>REFEITÓRIO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4309149" y="1619784"/>
            <a:ext cx="965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rgbClr val="002060"/>
                </a:solidFill>
              </a:rPr>
              <a:t>COZINHA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5858933" y="1622003"/>
            <a:ext cx="482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rgbClr val="002060"/>
                </a:solidFill>
              </a:rPr>
              <a:t>BAR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9253297" y="2969358"/>
            <a:ext cx="909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rgbClr val="002060"/>
                </a:solidFill>
              </a:rPr>
              <a:t>LOJA PONTO </a:t>
            </a:r>
            <a:r>
              <a:rPr lang="pt-PT" sz="1200" dirty="0" err="1">
                <a:solidFill>
                  <a:srgbClr val="002060"/>
                </a:solidFill>
              </a:rPr>
              <a:t>JA</a:t>
            </a:r>
            <a:endParaRPr lang="pt-PT" sz="1200" dirty="0">
              <a:solidFill>
                <a:srgbClr val="002060"/>
              </a:solidFill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3331441" y="2374228"/>
            <a:ext cx="1680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rgbClr val="002060"/>
                </a:solidFill>
              </a:rPr>
              <a:t>ENTRADA DE SERVIÇO</a:t>
            </a:r>
          </a:p>
        </p:txBody>
      </p:sp>
      <p:pic>
        <p:nvPicPr>
          <p:cNvPr id="21" name="logo_investBraga.png">
            <a:extLst>
              <a:ext uri="{FF2B5EF4-FFF2-40B4-BE49-F238E27FC236}">
                <a16:creationId xmlns:a16="http://schemas.microsoft.com/office/drawing/2014/main" id="{ADEB1848-10B3-47F1-BBAC-8F9C6937D3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065433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09" y="259774"/>
            <a:ext cx="10789177" cy="6073680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5" name="CaixaDeTexto 14"/>
          <p:cNvSpPr txBox="1"/>
          <p:nvPr/>
        </p:nvSpPr>
        <p:spPr>
          <a:xfrm>
            <a:off x="11229891" y="6104611"/>
            <a:ext cx="6157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PISO 2</a:t>
            </a:r>
          </a:p>
        </p:txBody>
      </p:sp>
      <p:pic>
        <p:nvPicPr>
          <p:cNvPr id="14" name="logo_investBraga.png">
            <a:extLst>
              <a:ext uri="{FF2B5EF4-FFF2-40B4-BE49-F238E27FC236}">
                <a16:creationId xmlns:a16="http://schemas.microsoft.com/office/drawing/2014/main" id="{4EC826CB-E49B-4EEE-A5B6-DD3362E7ED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2224349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582" y="816285"/>
            <a:ext cx="10342418" cy="5608467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5" name="CaixaDeTexto 14"/>
          <p:cNvSpPr txBox="1"/>
          <p:nvPr/>
        </p:nvSpPr>
        <p:spPr>
          <a:xfrm>
            <a:off x="11229891" y="6104611"/>
            <a:ext cx="6988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PISO 2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7980604" y="3620518"/>
            <a:ext cx="15478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tx2"/>
                </a:solidFill>
              </a:rPr>
              <a:t>ZONA DE CONVÍVIO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4259118" y="3184104"/>
            <a:ext cx="965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tx2"/>
                </a:solidFill>
              </a:rPr>
              <a:t>AGÊNCIA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5858933" y="1622003"/>
            <a:ext cx="1061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tx2"/>
                </a:solidFill>
              </a:rPr>
              <a:t>TERRAÇO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4742103" y="4746204"/>
            <a:ext cx="2063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tx2"/>
                </a:solidFill>
              </a:rPr>
              <a:t>SALAS DE FORMAÇÃO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3331441" y="2374228"/>
            <a:ext cx="1680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tx2"/>
                </a:solidFill>
              </a:rPr>
              <a:t>ENTRADA DE SERVIÇO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6624781" y="2576787"/>
            <a:ext cx="711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tx2"/>
                </a:solidFill>
              </a:rPr>
              <a:t>ACESSO</a:t>
            </a:r>
          </a:p>
        </p:txBody>
      </p:sp>
      <p:pic>
        <p:nvPicPr>
          <p:cNvPr id="21" name="logo_investBraga.png">
            <a:extLst>
              <a:ext uri="{FF2B5EF4-FFF2-40B4-BE49-F238E27FC236}">
                <a16:creationId xmlns:a16="http://schemas.microsoft.com/office/drawing/2014/main" id="{CD686719-70EA-4D5A-B59D-AAAFDEBD4B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72244" y="295180"/>
            <a:ext cx="1059197" cy="35289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29544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82" y="695401"/>
            <a:ext cx="11178009" cy="5702076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5" name="CaixaDeTexto 14"/>
          <p:cNvSpPr txBox="1"/>
          <p:nvPr/>
        </p:nvSpPr>
        <p:spPr>
          <a:xfrm>
            <a:off x="11229891" y="6104611"/>
            <a:ext cx="6988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PISO 2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4259118" y="3184104"/>
            <a:ext cx="2100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rgbClr val="002060"/>
                </a:solidFill>
              </a:rPr>
              <a:t>CORREDOR DOS QUARTOS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4064649" y="4892494"/>
            <a:ext cx="11351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>
                <a:solidFill>
                  <a:srgbClr val="002060"/>
                </a:solidFill>
              </a:rPr>
              <a:t>QUARTOS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3331441" y="2615353"/>
            <a:ext cx="1680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rgbClr val="002060"/>
                </a:solidFill>
              </a:rPr>
              <a:t>SALAS DE FORMAÇÃO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6624781" y="2576787"/>
            <a:ext cx="7112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tx2"/>
                </a:solidFill>
              </a:rPr>
              <a:t>ACESSO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7005578" y="1498614"/>
            <a:ext cx="15478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rgbClr val="002060"/>
                </a:solidFill>
              </a:rPr>
              <a:t>SALA DE JOGO</a:t>
            </a:r>
          </a:p>
        </p:txBody>
      </p:sp>
      <p:pic>
        <p:nvPicPr>
          <p:cNvPr id="21" name="logo_investBraga.png">
            <a:extLst>
              <a:ext uri="{FF2B5EF4-FFF2-40B4-BE49-F238E27FC236}">
                <a16:creationId xmlns:a16="http://schemas.microsoft.com/office/drawing/2014/main" id="{BFD335A0-8218-484F-9CBD-FE7EF2C5E4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379949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20" y="261802"/>
            <a:ext cx="10943443" cy="6160523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5" name="CaixaDeTexto 14"/>
          <p:cNvSpPr txBox="1"/>
          <p:nvPr/>
        </p:nvSpPr>
        <p:spPr>
          <a:xfrm>
            <a:off x="11229891" y="6104611"/>
            <a:ext cx="10729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COBERTURAS</a:t>
            </a:r>
          </a:p>
        </p:txBody>
      </p:sp>
      <p:pic>
        <p:nvPicPr>
          <p:cNvPr id="14" name="logo_investBraga.png">
            <a:extLst>
              <a:ext uri="{FF2B5EF4-FFF2-40B4-BE49-F238E27FC236}">
                <a16:creationId xmlns:a16="http://schemas.microsoft.com/office/drawing/2014/main" id="{5E5ED053-C15A-4FE5-9135-154DEB04F9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119056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-16933" y="6426229"/>
            <a:ext cx="12192000" cy="449162"/>
            <a:chOff x="0" y="6443162"/>
            <a:chExt cx="12192000" cy="449162"/>
          </a:xfrm>
        </p:grpSpPr>
        <p:sp>
          <p:nvSpPr>
            <p:cNvPr id="4" name="Retângulo 3"/>
            <p:cNvSpPr/>
            <p:nvPr/>
          </p:nvSpPr>
          <p:spPr>
            <a:xfrm>
              <a:off x="0" y="6444000"/>
              <a:ext cx="12192000" cy="43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8278" y="6460324"/>
              <a:ext cx="1313722" cy="43200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446" y="6443162"/>
              <a:ext cx="321441" cy="432000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-66723"/>
            <a:ext cx="12192000" cy="966723"/>
            <a:chOff x="0" y="-66723"/>
            <a:chExt cx="12192000" cy="966723"/>
          </a:xfrm>
        </p:grpSpPr>
        <p:sp>
          <p:nvSpPr>
            <p:cNvPr id="10" name="Título 1"/>
            <p:cNvSpPr txBox="1">
              <a:spLocks/>
            </p:cNvSpPr>
            <p:nvPr/>
          </p:nvSpPr>
          <p:spPr>
            <a:xfrm>
              <a:off x="0" y="0"/>
              <a:ext cx="12192000" cy="90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spcAft>
                  <a:spcPts val="600"/>
                </a:spcAft>
              </a:pP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REGENERAÇÃO DA POUSADA DE JUVENTUDE DE BRAGA E</a:t>
              </a:r>
              <a:br>
                <a:rPr lang="pt-PT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</a:br>
              <a:r>
                <a:rPr lang="pt-PT" sz="2000" b="1" dirty="0">
                  <a:solidFill>
                    <a:srgbClr val="1F497D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ADAPTAÇÃO DE EDIFÍCIO A CENTRO DE JUVENTUDE DE BRAGA</a:t>
              </a:r>
              <a:endParaRPr lang="pt-PT" sz="2000" dirty="0"/>
            </a:p>
          </p:txBody>
        </p: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25" y="-66723"/>
              <a:ext cx="1615384" cy="900000"/>
            </a:xfrm>
            <a:prstGeom prst="rect">
              <a:avLst/>
            </a:prstGeom>
          </p:spPr>
        </p:pic>
      </p:grpSp>
      <p:sp>
        <p:nvSpPr>
          <p:cNvPr id="15" name="CaixaDeTexto 14"/>
          <p:cNvSpPr txBox="1"/>
          <p:nvPr/>
        </p:nvSpPr>
        <p:spPr>
          <a:xfrm>
            <a:off x="10778217" y="5550221"/>
            <a:ext cx="1493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ALÇADO NORTE</a:t>
            </a:r>
          </a:p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Entrada Principal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17" y="-1226127"/>
            <a:ext cx="10058400" cy="5662295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1"/>
          <a:stretch/>
        </p:blipFill>
        <p:spPr>
          <a:xfrm>
            <a:off x="1121517" y="1731324"/>
            <a:ext cx="10058400" cy="4521325"/>
          </a:xfrm>
          <a:prstGeom prst="rect">
            <a:avLst/>
          </a:prstGeom>
        </p:spPr>
      </p:pic>
      <p:sp>
        <p:nvSpPr>
          <p:cNvPr id="14" name="CaixaDeTexto 13"/>
          <p:cNvSpPr txBox="1"/>
          <p:nvPr/>
        </p:nvSpPr>
        <p:spPr>
          <a:xfrm>
            <a:off x="10755896" y="3104894"/>
            <a:ext cx="1493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ALÇADO NASCENTE</a:t>
            </a:r>
          </a:p>
          <a:p>
            <a:r>
              <a:rPr lang="pt-PT" sz="1200" dirty="0">
                <a:solidFill>
                  <a:schemeClr val="accent5">
                    <a:lumMod val="75000"/>
                  </a:schemeClr>
                </a:solidFill>
              </a:rPr>
              <a:t>Fachada Principal</a:t>
            </a:r>
          </a:p>
        </p:txBody>
      </p:sp>
      <p:pic>
        <p:nvPicPr>
          <p:cNvPr id="17" name="logo_investBraga.png">
            <a:extLst>
              <a:ext uri="{FF2B5EF4-FFF2-40B4-BE49-F238E27FC236}">
                <a16:creationId xmlns:a16="http://schemas.microsoft.com/office/drawing/2014/main" id="{A8AFC5D6-5E27-4E02-AF16-02192FA4A2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272244" y="330692"/>
            <a:ext cx="1048005" cy="34207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8477077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392</Words>
  <Application>Microsoft Office PowerPoint</Application>
  <PresentationFormat>Ecrã Panorâmico</PresentationFormat>
  <Paragraphs>132</Paragraphs>
  <Slides>18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Pedro Nogueira</dc:creator>
  <cp:lastModifiedBy>Carlos Silva</cp:lastModifiedBy>
  <cp:revision>36</cp:revision>
  <dcterms:created xsi:type="dcterms:W3CDTF">2017-11-23T12:35:09Z</dcterms:created>
  <dcterms:modified xsi:type="dcterms:W3CDTF">2017-11-29T00:42:50Z</dcterms:modified>
</cp:coreProperties>
</file>